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11" r:id="rId2"/>
    <p:sldId id="273" r:id="rId3"/>
    <p:sldId id="294" r:id="rId4"/>
    <p:sldId id="274" r:id="rId5"/>
    <p:sldId id="275" r:id="rId6"/>
    <p:sldId id="368" r:id="rId7"/>
    <p:sldId id="309" r:id="rId8"/>
    <p:sldId id="345" r:id="rId9"/>
    <p:sldId id="349" r:id="rId10"/>
    <p:sldId id="370" r:id="rId11"/>
    <p:sldId id="300" r:id="rId12"/>
    <p:sldId id="346" r:id="rId13"/>
    <p:sldId id="350" r:id="rId14"/>
    <p:sldId id="352" r:id="rId15"/>
    <p:sldId id="336" r:id="rId16"/>
    <p:sldId id="367" r:id="rId17"/>
    <p:sldId id="298" r:id="rId18"/>
    <p:sldId id="279" r:id="rId19"/>
    <p:sldId id="371" r:id="rId20"/>
  </p:sldIdLst>
  <p:sldSz cx="1080135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EFD03"/>
    <a:srgbClr val="9AF802"/>
    <a:srgbClr val="171717"/>
    <a:srgbClr val="8BE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4" autoAdjust="0"/>
    <p:restoredTop sz="98730" autoAdjust="0"/>
  </p:normalViewPr>
  <p:slideViewPr>
    <p:cSldViewPr>
      <p:cViewPr varScale="1">
        <p:scale>
          <a:sx n="74" d="100"/>
          <a:sy n="74" d="100"/>
        </p:scale>
        <p:origin x="858" y="54"/>
      </p:cViewPr>
      <p:guideLst>
        <p:guide orient="horz" pos="2160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9D6B7-3A56-48AB-A5A0-D31717A299E8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E992C-6897-442F-8DE2-09D19DD46B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5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E992C-6897-442F-8DE2-09D19DD46BE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12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10101" y="2130427"/>
            <a:ext cx="9181148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0203" y="3886200"/>
            <a:ext cx="75609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47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483560" y="274640"/>
            <a:ext cx="263283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85074" y="274640"/>
            <a:ext cx="7718465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47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37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3232" y="4406902"/>
            <a:ext cx="918114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53232" y="2906713"/>
            <a:ext cx="918114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85074" y="1600202"/>
            <a:ext cx="517564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40743" y="1600202"/>
            <a:ext cx="517564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75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0067" y="1535113"/>
            <a:ext cx="47724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0067" y="2174875"/>
            <a:ext cx="47724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86937" y="1535113"/>
            <a:ext cx="47743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86937" y="2174875"/>
            <a:ext cx="47743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99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7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82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068" y="273050"/>
            <a:ext cx="35535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23028" y="273052"/>
            <a:ext cx="603825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40068" y="1435102"/>
            <a:ext cx="35535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63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7140" y="4800600"/>
            <a:ext cx="64808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117140" y="612775"/>
            <a:ext cx="64808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17140" y="5367338"/>
            <a:ext cx="64808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10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0068" y="1600202"/>
            <a:ext cx="97212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4006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69D14-0B00-400B-BBB5-AC4CA63BD022}" type="datetimeFigureOut">
              <a:rPr lang="zh-TW" altLang="en-US" smtClean="0"/>
              <a:t>2017/4/20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90461" y="6356352"/>
            <a:ext cx="3420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74096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54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512"/>
          <a:stretch/>
        </p:blipFill>
        <p:spPr>
          <a:xfrm>
            <a:off x="-22637" y="0"/>
            <a:ext cx="11562091" cy="7281951"/>
          </a:xfrm>
          <a:prstGeom prst="rect">
            <a:avLst/>
          </a:prstGeom>
        </p:spPr>
      </p:pic>
      <p:sp>
        <p:nvSpPr>
          <p:cNvPr id="10" name="TextBox 6"/>
          <p:cNvSpPr txBox="1"/>
          <p:nvPr/>
        </p:nvSpPr>
        <p:spPr>
          <a:xfrm>
            <a:off x="1656259" y="3413470"/>
            <a:ext cx="7992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Birthday</a:t>
            </a:r>
          </a:p>
          <a:p>
            <a:pPr algn="ctr"/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</a:rPr>
              <a:t>Talking about days and dates, learn </a:t>
            </a:r>
            <a:r>
              <a:rPr lang="en-US" altLang="zh-TW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new words </a:t>
            </a:r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</a:rPr>
              <a:t>about months and dates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836603" y="4984445"/>
            <a:ext cx="1417813" cy="432048"/>
            <a:chOff x="882641" y="4063530"/>
            <a:chExt cx="989642" cy="301572"/>
          </a:xfrm>
        </p:grpSpPr>
        <p:sp>
          <p:nvSpPr>
            <p:cNvPr id="8" name="矩形 7"/>
            <p:cNvSpPr/>
            <p:nvPr/>
          </p:nvSpPr>
          <p:spPr>
            <a:xfrm>
              <a:off x="882641" y="4063530"/>
              <a:ext cx="989642" cy="301572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30489" y="4065366"/>
              <a:ext cx="493947" cy="257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view</a:t>
              </a:r>
              <a:endParaRPr lang="zh-TW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87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8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24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51" name="文字方塊 50"/>
          <p:cNvSpPr txBox="1"/>
          <p:nvPr/>
        </p:nvSpPr>
        <p:spPr>
          <a:xfrm>
            <a:off x="1294612" y="242064"/>
            <a:ext cx="861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Grammar: was born/ were born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等腰三角形 3"/>
          <p:cNvSpPr/>
          <p:nvPr/>
        </p:nvSpPr>
        <p:spPr>
          <a:xfrm>
            <a:off x="5904731" y="3988925"/>
            <a:ext cx="4905462" cy="2869075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等腰三角形 3"/>
          <p:cNvSpPr/>
          <p:nvPr/>
        </p:nvSpPr>
        <p:spPr>
          <a:xfrm flipH="1">
            <a:off x="-2" y="5229200"/>
            <a:ext cx="1548758" cy="1628800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423483" y="2060848"/>
            <a:ext cx="635327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1.	Where _____ </a:t>
            </a:r>
            <a:r>
              <a:rPr lang="en-US" altLang="zh-TW" sz="23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Angelina </a:t>
            </a: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born?</a:t>
            </a:r>
          </a:p>
          <a:p>
            <a:pPr lvl="0">
              <a:lnSpc>
                <a:spcPct val="200000"/>
              </a:lnSpc>
              <a:spcAft>
                <a:spcPts val="0"/>
              </a:spcAft>
            </a:pPr>
            <a:r>
              <a:rPr lang="en-US" altLang="zh-TW" sz="2300" i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She ____ born in London.</a:t>
            </a:r>
          </a:p>
          <a:p>
            <a:pPr lvl="0"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2.	When ______ they born?</a:t>
            </a:r>
          </a:p>
          <a:p>
            <a:pPr lvl="0">
              <a:lnSpc>
                <a:spcPct val="200000"/>
              </a:lnSpc>
              <a:spcAft>
                <a:spcPts val="0"/>
              </a:spcAft>
            </a:pPr>
            <a:r>
              <a:rPr lang="en-US" altLang="zh-TW" sz="2300" i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They _____ born in 1991.</a:t>
            </a:r>
          </a:p>
        </p:txBody>
      </p:sp>
      <p:sp>
        <p:nvSpPr>
          <p:cNvPr id="11" name="直角三角形 10"/>
          <p:cNvSpPr/>
          <p:nvPr/>
        </p:nvSpPr>
        <p:spPr>
          <a:xfrm flipH="1" flipV="1">
            <a:off x="8857059" y="-1"/>
            <a:ext cx="1944290" cy="2852933"/>
          </a:xfrm>
          <a:prstGeom prst="rt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3" name="淚滴形 1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4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50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43" name="淚滴形 4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5" name="TextBox 1"/>
          <p:cNvSpPr txBox="1"/>
          <p:nvPr/>
        </p:nvSpPr>
        <p:spPr>
          <a:xfrm>
            <a:off x="1378261" y="2564904"/>
            <a:ext cx="29523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b="1" kern="100" dirty="0">
                <a:ea typeface="新細明體"/>
                <a:cs typeface="Times New Roman"/>
              </a:rPr>
              <a:t>Practice</a:t>
            </a:r>
            <a:endParaRPr lang="en-US" sz="2300" kern="100" dirty="0">
              <a:ea typeface="新細明體"/>
              <a:cs typeface="Times New Roman"/>
            </a:endParaRP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kern="100" dirty="0">
                <a:ea typeface="新細明體"/>
                <a:cs typeface="Times New Roman"/>
              </a:rPr>
              <a:t>Make sentences about yourself.</a:t>
            </a:r>
            <a:endParaRPr lang="en-US" sz="2300" b="1" kern="100" dirty="0">
              <a:ea typeface="新細明體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0755" y="1124744"/>
            <a:ext cx="4657728" cy="5400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294612" y="242064"/>
            <a:ext cx="861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Grammar: was born/ were born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9" r="12214" b="37229"/>
          <a:stretch/>
        </p:blipFill>
        <p:spPr>
          <a:xfrm>
            <a:off x="5400675" y="1490590"/>
            <a:ext cx="4827396" cy="46689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群組 8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1" name="淚滴形 1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86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8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24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05657" y="2362498"/>
            <a:ext cx="8479311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altLang="zh-TW" sz="23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When</a:t>
            </a: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23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altLang="zh-TW" sz="23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your birthday, Adele?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It’s on May 20th. What about yours?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My birthday’s on May 22nd.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193774" y="339952"/>
            <a:ext cx="970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Conversation- Asking Birthdays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直角三角形 12"/>
          <p:cNvSpPr/>
          <p:nvPr/>
        </p:nvSpPr>
        <p:spPr>
          <a:xfrm flipH="1" flipV="1">
            <a:off x="8353003" y="1164"/>
            <a:ext cx="2448346" cy="2851769"/>
          </a:xfrm>
          <a:prstGeom prst="rt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等腰三角形 3"/>
          <p:cNvSpPr/>
          <p:nvPr/>
        </p:nvSpPr>
        <p:spPr>
          <a:xfrm>
            <a:off x="9001075" y="3988925"/>
            <a:ext cx="1809118" cy="2869075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15126"/>
          <a:stretch/>
        </p:blipFill>
        <p:spPr>
          <a:xfrm>
            <a:off x="5904731" y="1772816"/>
            <a:ext cx="4199597" cy="3933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群組 10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5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9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43" name="淚滴形 4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5" name="TextBox 1"/>
          <p:cNvSpPr txBox="1"/>
          <p:nvPr/>
        </p:nvSpPr>
        <p:spPr>
          <a:xfrm>
            <a:off x="1152203" y="2262676"/>
            <a:ext cx="31683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b="1" kern="100" dirty="0">
                <a:ea typeface="新細明體"/>
                <a:cs typeface="Times New Roman"/>
              </a:rPr>
              <a:t>Practice</a:t>
            </a:r>
            <a:endParaRPr lang="en-US" sz="2300" kern="100" dirty="0">
              <a:ea typeface="新細明體"/>
              <a:cs typeface="Times New Roman"/>
            </a:endParaRP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kern="100" dirty="0" smtClean="0">
                <a:ea typeface="新細明體"/>
                <a:cs typeface="Times New Roman"/>
              </a:rPr>
              <a:t>When is </a:t>
            </a:r>
            <a:r>
              <a:rPr lang="en-US" sz="2300" kern="100" dirty="0">
                <a:ea typeface="新細明體"/>
                <a:cs typeface="Times New Roman"/>
              </a:rPr>
              <a:t>your birthday?</a:t>
            </a:r>
            <a:endParaRPr lang="en-US" sz="2300" b="1" kern="100" dirty="0">
              <a:ea typeface="新細明體"/>
              <a:cs typeface="Times New Roman"/>
            </a:endParaRPr>
          </a:p>
        </p:txBody>
      </p:sp>
      <p:sp>
        <p:nvSpPr>
          <p:cNvPr id="12" name="直角三角形 11"/>
          <p:cNvSpPr/>
          <p:nvPr/>
        </p:nvSpPr>
        <p:spPr>
          <a:xfrm flipV="1">
            <a:off x="4168155" y="1674630"/>
            <a:ext cx="792088" cy="869478"/>
          </a:xfrm>
          <a:prstGeom prst="rt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直角三角形 13"/>
          <p:cNvSpPr/>
          <p:nvPr/>
        </p:nvSpPr>
        <p:spPr>
          <a:xfrm flipV="1">
            <a:off x="4320555" y="1827030"/>
            <a:ext cx="792088" cy="869478"/>
          </a:xfrm>
          <a:prstGeom prst="rtTriangl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直角三角形 16"/>
          <p:cNvSpPr/>
          <p:nvPr/>
        </p:nvSpPr>
        <p:spPr>
          <a:xfrm rot="16200000">
            <a:off x="9685255" y="5042183"/>
            <a:ext cx="792088" cy="869478"/>
          </a:xfrm>
          <a:prstGeom prst="rt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直角三角形 17"/>
          <p:cNvSpPr/>
          <p:nvPr/>
        </p:nvSpPr>
        <p:spPr>
          <a:xfrm rot="16200000">
            <a:off x="9532855" y="4889783"/>
            <a:ext cx="792088" cy="869478"/>
          </a:xfrm>
          <a:prstGeom prst="rtTriangl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55" y="1969108"/>
            <a:ext cx="5738283" cy="3609380"/>
          </a:xfrm>
          <a:prstGeom prst="rect">
            <a:avLst/>
          </a:prstGeom>
        </p:spPr>
      </p:pic>
      <p:sp>
        <p:nvSpPr>
          <p:cNvPr id="16" name="等腰三角形 3"/>
          <p:cNvSpPr/>
          <p:nvPr/>
        </p:nvSpPr>
        <p:spPr>
          <a:xfrm flipH="1">
            <a:off x="-2" y="4509120"/>
            <a:ext cx="3384451" cy="2348880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193774" y="339952"/>
            <a:ext cx="9703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Conversation- Asking Birthdays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21" name="淚滴形 2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2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48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直角三角形 35"/>
          <p:cNvSpPr/>
          <p:nvPr/>
        </p:nvSpPr>
        <p:spPr>
          <a:xfrm flipH="1" flipV="1">
            <a:off x="8353003" y="1164"/>
            <a:ext cx="2448346" cy="2851769"/>
          </a:xfrm>
          <a:prstGeom prst="rt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lang="zh-TW" altLang="en-US" sz="1400" dirty="0">
              <a:solidFill>
                <a:schemeClr val="bg1"/>
              </a:solidFill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8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24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3" name="文字方塊 22"/>
          <p:cNvSpPr txBox="1"/>
          <p:nvPr/>
        </p:nvSpPr>
        <p:spPr>
          <a:xfrm>
            <a:off x="1275875" y="408200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Conversation- Suggestions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35238" y="931420"/>
            <a:ext cx="8208912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b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Fill in </a:t>
            </a: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altLang="zh-TW" sz="2300" i="1" u="sn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do</a:t>
            </a:r>
            <a:r>
              <a:rPr lang="en-US" altLang="zh-TW" sz="2300" i="1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meet, idea, seven, don’t, time, we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A: What shall we </a:t>
            </a:r>
            <a:r>
              <a:rPr lang="en-US" altLang="zh-TW" sz="2300" u="sng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do</a:t>
            </a: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this evening?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B: Let’s go to a club.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A: No, I ________ think so.  Why don’t _____ go to the cinema?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B: Sure, where shall we ___________?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A: Let’s meet at the cinema.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B: What ________ shall we meet?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A: About _________ thirty.</a:t>
            </a:r>
          </a:p>
        </p:txBody>
      </p:sp>
      <p:sp>
        <p:nvSpPr>
          <p:cNvPr id="10" name="等腰三角形 3"/>
          <p:cNvSpPr/>
          <p:nvPr/>
        </p:nvSpPr>
        <p:spPr>
          <a:xfrm flipH="1">
            <a:off x="-2" y="5229200"/>
            <a:ext cx="1548758" cy="1628800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40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43" name="淚滴形 4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8" name="TextBox 1"/>
          <p:cNvSpPr txBox="1"/>
          <p:nvPr/>
        </p:nvSpPr>
        <p:spPr>
          <a:xfrm>
            <a:off x="1239756" y="2204864"/>
            <a:ext cx="40324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b="1" kern="100" dirty="0">
                <a:ea typeface="新細明體"/>
                <a:cs typeface="Times New Roman"/>
              </a:rPr>
              <a:t>Practice</a:t>
            </a:r>
            <a:endParaRPr lang="en-US" sz="2300" kern="100" dirty="0">
              <a:ea typeface="新細明體"/>
              <a:cs typeface="Times New Roman"/>
            </a:endParaRP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kern="100" dirty="0">
                <a:ea typeface="新細明體"/>
                <a:cs typeface="Times New Roman"/>
              </a:rPr>
              <a:t>Practice the conversation listed above.</a:t>
            </a:r>
          </a:p>
        </p:txBody>
      </p:sp>
      <p:sp>
        <p:nvSpPr>
          <p:cNvPr id="15" name="等腰三角形 3"/>
          <p:cNvSpPr/>
          <p:nvPr/>
        </p:nvSpPr>
        <p:spPr>
          <a:xfrm>
            <a:off x="5040635" y="3717032"/>
            <a:ext cx="5760715" cy="3140968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275875" y="408200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Conversation- Suggestions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r="23147"/>
          <a:stretch/>
        </p:blipFill>
        <p:spPr>
          <a:xfrm>
            <a:off x="5976776" y="1275231"/>
            <a:ext cx="3888432" cy="518902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群組 9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1" name="淚滴形 1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2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0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/>
          <p:cNvSpPr/>
          <p:nvPr/>
        </p:nvSpPr>
        <p:spPr>
          <a:xfrm>
            <a:off x="4994691" y="2446952"/>
            <a:ext cx="1136774" cy="11367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26396" y="3705669"/>
            <a:ext cx="478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SPEAKING TASK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49561" y="4357184"/>
            <a:ext cx="8875650" cy="64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2100" dirty="0" smtClean="0">
                <a:latin typeface="Calibri" panose="020F0502020204030204" pitchFamily="34" charset="0"/>
              </a:rPr>
              <a:t>Do you like to celebrate your birthday?</a:t>
            </a:r>
            <a:endParaRPr lang="en-US" altLang="zh-TW" sz="2100" dirty="0">
              <a:latin typeface="Calibri" panose="020F0502020204030204" pitchFamily="34" charset="0"/>
            </a:endParaRPr>
          </a:p>
        </p:txBody>
      </p:sp>
      <p:pic>
        <p:nvPicPr>
          <p:cNvPr id="11" name="Picture 5" descr="2209400_ori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43" y="2564904"/>
            <a:ext cx="900870" cy="900870"/>
          </a:xfrm>
          <a:prstGeom prst="rect">
            <a:avLst/>
          </a:prstGeom>
        </p:spPr>
      </p:pic>
      <p:grpSp>
        <p:nvGrpSpPr>
          <p:cNvPr id="9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3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14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26396" y="3705669"/>
            <a:ext cx="349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ASSESSMENT</a:t>
            </a:r>
          </a:p>
        </p:txBody>
      </p:sp>
      <p:pic>
        <p:nvPicPr>
          <p:cNvPr id="2050" name="Picture 2" descr="D:\WH\lesson_ppt\template\ICON\WH_lesson_ic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71" y="2187334"/>
            <a:ext cx="2044701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9" name="淚滴形 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48148" y="4343233"/>
            <a:ext cx="10153202" cy="648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2100" kern="100">
                <a:ea typeface="新細明體"/>
                <a:cs typeface="Times New Roman"/>
              </a:rPr>
              <a:t>Answer the following questions:</a:t>
            </a:r>
            <a:endParaRPr lang="en-US" sz="2100" kern="100" dirty="0">
              <a:ea typeface="新細明體"/>
              <a:cs typeface="Times New Roman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5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5597899" y="5854456"/>
            <a:ext cx="8064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ASSESSMENT</a:t>
            </a:r>
          </a:p>
        </p:txBody>
      </p:sp>
      <p:pic>
        <p:nvPicPr>
          <p:cNvPr id="3074" name="Picture 2" descr="D:\WH\lesson_ppt\template\ICON\WH_lesson_icon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35" y="-315416"/>
            <a:ext cx="2337963" cy="224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800275" y="2276872"/>
            <a:ext cx="7056784" cy="2116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spcAft>
                <a:spcPts val="0"/>
              </a:spcAft>
            </a:pPr>
            <a:r>
              <a:rPr lang="en-US" sz="2300" kern="100">
                <a:ea typeface="新細明體"/>
                <a:cs typeface="Times New Roman"/>
              </a:rPr>
              <a:t>1.	Where were you born?</a:t>
            </a:r>
          </a:p>
          <a:p>
            <a:pPr lvl="0">
              <a:lnSpc>
                <a:spcPct val="200000"/>
              </a:lnSpc>
              <a:spcAft>
                <a:spcPts val="0"/>
              </a:spcAft>
            </a:pPr>
            <a:endParaRPr lang="en-US" sz="2300" kern="100">
              <a:ea typeface="新細明體"/>
              <a:cs typeface="Times New Roman"/>
            </a:endParaRPr>
          </a:p>
          <a:p>
            <a:pPr lvl="0">
              <a:lnSpc>
                <a:spcPct val="200000"/>
              </a:lnSpc>
              <a:spcAft>
                <a:spcPts val="0"/>
              </a:spcAft>
            </a:pPr>
            <a:r>
              <a:rPr lang="en-US" sz="2300" kern="100">
                <a:ea typeface="新細明體"/>
                <a:cs typeface="Times New Roman"/>
              </a:rPr>
              <a:t>2.	Did you celebrate your birthday last year?</a:t>
            </a:r>
            <a:endParaRPr lang="en-US" sz="2300" kern="100" dirty="0">
              <a:ea typeface="新細明體"/>
              <a:cs typeface="Times New Roman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9" name="淚滴形 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9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 rot="16200000">
            <a:off x="4195162" y="-1199714"/>
            <a:ext cx="7788168" cy="8327259"/>
          </a:xfrm>
          <a:prstGeom prst="trapezoi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4" descr="D:\WH\web\ETALKING_LOGO_1-01.png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69" y="6153150"/>
            <a:ext cx="28956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9526" y="1167"/>
            <a:ext cx="1944291" cy="1296219"/>
            <a:chOff x="0" y="-3"/>
            <a:chExt cx="1944291" cy="1296219"/>
          </a:xfrm>
        </p:grpSpPr>
        <p:sp>
          <p:nvSpPr>
            <p:cNvPr id="6" name="淚滴形 5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kern="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5065262" y="2186765"/>
            <a:ext cx="6987357" cy="1523602"/>
            <a:chOff x="5065262" y="2186765"/>
            <a:chExt cx="6987357" cy="1523602"/>
          </a:xfrm>
        </p:grpSpPr>
        <p:sp>
          <p:nvSpPr>
            <p:cNvPr id="9" name="Rectangle 1"/>
            <p:cNvSpPr/>
            <p:nvPr/>
          </p:nvSpPr>
          <p:spPr>
            <a:xfrm>
              <a:off x="5065262" y="2186765"/>
              <a:ext cx="6987357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Thank you !</a:t>
              </a:r>
              <a:endParaRPr lang="en-US" sz="6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110952" y="3187147"/>
              <a:ext cx="6072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See you tomorrow</a:t>
              </a:r>
              <a:endParaRPr lang="zh-TW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324069" y="3710368"/>
            <a:ext cx="2302153" cy="1922502"/>
            <a:chOff x="2324069" y="3710368"/>
            <a:chExt cx="2302153" cy="1922502"/>
          </a:xfrm>
        </p:grpSpPr>
        <p:sp>
          <p:nvSpPr>
            <p:cNvPr id="12" name="橢圓 11"/>
            <p:cNvSpPr/>
            <p:nvPr/>
          </p:nvSpPr>
          <p:spPr>
            <a:xfrm>
              <a:off x="3224103" y="3981450"/>
              <a:ext cx="1402119" cy="1402119"/>
            </a:xfrm>
            <a:prstGeom prst="ellipse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069" y="3710368"/>
              <a:ext cx="2174616" cy="1922502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4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3911" y="3789040"/>
            <a:ext cx="390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INTRODUCTION 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2842726" y="1561681"/>
            <a:ext cx="5669752" cy="2252210"/>
            <a:chOff x="2842726" y="1561681"/>
            <a:chExt cx="5669752" cy="2252210"/>
          </a:xfrm>
        </p:grpSpPr>
        <p:pic>
          <p:nvPicPr>
            <p:cNvPr id="19" name="Picture 3" descr="D:\WH\lesson_ppt\template\ICON\WH_lesson_icon-04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84"/>
            <a:stretch/>
          </p:blipFill>
          <p:spPr bwMode="auto">
            <a:xfrm>
              <a:off x="2842726" y="1561681"/>
              <a:ext cx="5669752" cy="2252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群組 19"/>
            <p:cNvGrpSpPr/>
            <p:nvPr/>
          </p:nvGrpSpPr>
          <p:grpSpPr>
            <a:xfrm>
              <a:off x="5310096" y="2837250"/>
              <a:ext cx="432048" cy="586978"/>
              <a:chOff x="4427984" y="2625998"/>
              <a:chExt cx="432048" cy="586978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4496544" y="2625998"/>
                <a:ext cx="298946" cy="29894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4427984" y="2924944"/>
                <a:ext cx="432048" cy="2880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9" name="TextBox 7"/>
          <p:cNvSpPr txBox="1"/>
          <p:nvPr/>
        </p:nvSpPr>
        <p:spPr>
          <a:xfrm>
            <a:off x="1421664" y="4558545"/>
            <a:ext cx="82089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Lesson goal:  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sz="2100" dirty="0" smtClean="0">
                <a:solidFill>
                  <a:srgbClr val="000000"/>
                </a:solidFill>
                <a:ea typeface="新細明體"/>
                <a:cs typeface="Times New Roman"/>
              </a:rPr>
              <a:t>Mastering “was born/were born”.</a:t>
            </a:r>
            <a:endParaRPr lang="en-US" sz="2100" dirty="0">
              <a:solidFill>
                <a:srgbClr val="000000"/>
              </a:solidFill>
              <a:ea typeface="新細明體"/>
              <a:cs typeface="Times New Roman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4" name="淚滴形 1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7" name="淚滴形 16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8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3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8" t="1899" r="15520"/>
          <a:stretch/>
        </p:blipFill>
        <p:spPr>
          <a:xfrm>
            <a:off x="5179112" y="784691"/>
            <a:ext cx="5386188" cy="5469726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255607" y="2941423"/>
            <a:ext cx="3121623" cy="6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200" kern="100" dirty="0">
                <a:ea typeface="新細明體"/>
                <a:cs typeface="Times New Roman"/>
              </a:rPr>
              <a:t>Birthdays.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1270940" y="4609278"/>
            <a:ext cx="1152127" cy="331799"/>
            <a:chOff x="4860034" y="4725149"/>
            <a:chExt cx="1152127" cy="331799"/>
          </a:xfrm>
        </p:grpSpPr>
        <p:sp>
          <p:nvSpPr>
            <p:cNvPr id="11" name="矩形 10"/>
            <p:cNvSpPr/>
            <p:nvPr/>
          </p:nvSpPr>
          <p:spPr>
            <a:xfrm>
              <a:off x="4860034" y="4725149"/>
              <a:ext cx="1152127" cy="331799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112643" y="4741403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START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040560" y="533143"/>
            <a:ext cx="5904731" cy="6036108"/>
            <a:chOff x="4896619" y="533143"/>
            <a:chExt cx="5904731" cy="6036108"/>
          </a:xfrm>
        </p:grpSpPr>
        <p:grpSp>
          <p:nvGrpSpPr>
            <p:cNvPr id="6" name="群組 5"/>
            <p:cNvGrpSpPr/>
            <p:nvPr/>
          </p:nvGrpSpPr>
          <p:grpSpPr>
            <a:xfrm>
              <a:off x="4896619" y="622245"/>
              <a:ext cx="5735297" cy="5700659"/>
              <a:chOff x="5448057" y="1211947"/>
              <a:chExt cx="4548780" cy="4521309"/>
            </a:xfrm>
          </p:grpSpPr>
          <p:sp>
            <p:nvSpPr>
              <p:cNvPr id="4" name="橢圓 3"/>
              <p:cNvSpPr/>
              <p:nvPr/>
            </p:nvSpPr>
            <p:spPr>
              <a:xfrm>
                <a:off x="5448057" y="1256799"/>
                <a:ext cx="4476457" cy="4476457"/>
              </a:xfrm>
              <a:prstGeom prst="ellipse">
                <a:avLst/>
              </a:prstGeom>
              <a:noFill/>
              <a:ln w="2413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直角三角形 4"/>
              <p:cNvSpPr/>
              <p:nvPr/>
            </p:nvSpPr>
            <p:spPr>
              <a:xfrm>
                <a:off x="5448057" y="4321337"/>
                <a:ext cx="1464786" cy="1411919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直角三角形 18"/>
              <p:cNvSpPr/>
              <p:nvPr/>
            </p:nvSpPr>
            <p:spPr>
              <a:xfrm rot="5400000">
                <a:off x="5481964" y="1234100"/>
                <a:ext cx="1498859" cy="145455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直角三角形 19"/>
              <p:cNvSpPr/>
              <p:nvPr/>
            </p:nvSpPr>
            <p:spPr>
              <a:xfrm rot="10800000">
                <a:off x="8532051" y="1340788"/>
                <a:ext cx="1464786" cy="1411919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rot="16200000">
                <a:off x="8517584" y="4305748"/>
                <a:ext cx="1393804" cy="1411919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0" name="直線接點 9"/>
            <p:cNvCxnSpPr/>
            <p:nvPr/>
          </p:nvCxnSpPr>
          <p:spPr>
            <a:xfrm>
              <a:off x="5035171" y="2420888"/>
              <a:ext cx="576617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5035171" y="4581128"/>
              <a:ext cx="576617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6743484" y="678796"/>
              <a:ext cx="0" cy="589045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8785051" y="533143"/>
              <a:ext cx="0" cy="589045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31" name="淚滴形 3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24" name="淚滴形 2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7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0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4533" y="3645024"/>
            <a:ext cx="417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WARM-UP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6189" y="4275962"/>
            <a:ext cx="9217024" cy="12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2100" kern="100">
                <a:ea typeface="新細明體"/>
                <a:cs typeface="Times New Roman"/>
              </a:rPr>
              <a:t>When is your birthday?</a:t>
            </a:r>
          </a:p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2100" kern="100">
                <a:ea typeface="新細明體"/>
                <a:cs typeface="Times New Roman"/>
              </a:rPr>
              <a:t>Did you celebrate your birthday last year?</a:t>
            </a:r>
            <a:endParaRPr lang="en-US" sz="2100" kern="100" dirty="0">
              <a:ea typeface="新細明體"/>
              <a:cs typeface="Times New Roman"/>
            </a:endParaRPr>
          </a:p>
        </p:txBody>
      </p:sp>
      <p:pic>
        <p:nvPicPr>
          <p:cNvPr id="1026" name="Picture 2" descr="D:\WH\lesson_ppt\template\ICON\WH_lesson_icon-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48" y="2322722"/>
            <a:ext cx="1429807" cy="13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9" name="淚滴形 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8468" y="3095466"/>
            <a:ext cx="453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GETTING STARTED 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983981" y="1849929"/>
            <a:ext cx="1136774" cy="1136774"/>
            <a:chOff x="4017718" y="2237616"/>
            <a:chExt cx="1407408" cy="1407408"/>
          </a:xfrm>
        </p:grpSpPr>
        <p:sp>
          <p:nvSpPr>
            <p:cNvPr id="7" name="橢圓 6"/>
            <p:cNvSpPr/>
            <p:nvPr/>
          </p:nvSpPr>
          <p:spPr>
            <a:xfrm>
              <a:off x="4017718" y="2237616"/>
              <a:ext cx="1407408" cy="140740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Picture 8" descr="start-icon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461"/>
            <a:stretch/>
          </p:blipFill>
          <p:spPr>
            <a:xfrm>
              <a:off x="4108523" y="2390014"/>
              <a:ext cx="1225798" cy="999506"/>
            </a:xfrm>
            <a:prstGeom prst="rect">
              <a:avLst/>
            </a:prstGeom>
          </p:spPr>
        </p:pic>
      </p:grpSp>
      <p:sp>
        <p:nvSpPr>
          <p:cNvPr id="9" name="Rectangle 6"/>
          <p:cNvSpPr/>
          <p:nvPr/>
        </p:nvSpPr>
        <p:spPr>
          <a:xfrm>
            <a:off x="939118" y="3741797"/>
            <a:ext cx="9226499" cy="1940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100" dirty="0"/>
              <a:t>Say the following </a:t>
            </a:r>
            <a:r>
              <a:rPr lang="en-US" sz="2100" dirty="0" smtClean="0"/>
              <a:t>dates:</a:t>
            </a:r>
            <a:endParaRPr lang="en-US" sz="2100" dirty="0"/>
          </a:p>
          <a:p>
            <a:pPr algn="ctr">
              <a:lnSpc>
                <a:spcPct val="200000"/>
              </a:lnSpc>
            </a:pPr>
            <a:r>
              <a:rPr lang="en-US" sz="2100" dirty="0"/>
              <a:t>1.	</a:t>
            </a:r>
            <a:r>
              <a:rPr lang="en-US" sz="2100" dirty="0" smtClean="0"/>
              <a:t>1986/5/30</a:t>
            </a:r>
            <a:endParaRPr lang="en-US" sz="2100" dirty="0"/>
          </a:p>
          <a:p>
            <a:pPr algn="ctr">
              <a:lnSpc>
                <a:spcPct val="200000"/>
              </a:lnSpc>
            </a:pPr>
            <a:r>
              <a:rPr lang="en-US" sz="2100" dirty="0"/>
              <a:t>2.	2016/5/31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1" name="淚滴形 1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4" name="淚滴形 1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5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2" t="392" r="50445" b="66821"/>
          <a:stretch/>
        </p:blipFill>
        <p:spPr>
          <a:xfrm>
            <a:off x="3373208" y="2751365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47" b="67213"/>
          <a:stretch/>
        </p:blipFill>
        <p:spPr>
          <a:xfrm>
            <a:off x="1072568" y="2710527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54" t="-206" r="24793" b="67419"/>
          <a:stretch/>
        </p:blipFill>
        <p:spPr>
          <a:xfrm>
            <a:off x="5695164" y="4581128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34" name="圖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82" t="32714" r="165" b="34499"/>
          <a:stretch/>
        </p:blipFill>
        <p:spPr>
          <a:xfrm>
            <a:off x="1019582" y="980728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1" t="1645" r="-384" b="65568"/>
          <a:stretch/>
        </p:blipFill>
        <p:spPr>
          <a:xfrm>
            <a:off x="3357373" y="994418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6" t="32167" r="25351" b="35046"/>
          <a:stretch/>
        </p:blipFill>
        <p:spPr>
          <a:xfrm>
            <a:off x="7889218" y="2774671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4" t="33477" r="50733" b="33736"/>
          <a:stretch/>
        </p:blipFill>
        <p:spPr>
          <a:xfrm>
            <a:off x="7905096" y="1042250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t="32160" r="75778" b="35053"/>
          <a:stretch/>
        </p:blipFill>
        <p:spPr>
          <a:xfrm>
            <a:off x="7991776" y="4581128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41" name="圖片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0" t="67654" r="76037" b="-441"/>
          <a:stretch/>
        </p:blipFill>
        <p:spPr>
          <a:xfrm>
            <a:off x="5672489" y="2912714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9" t="65389" r="50378" b="1824"/>
          <a:stretch/>
        </p:blipFill>
        <p:spPr>
          <a:xfrm>
            <a:off x="5695164" y="1011982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43" name="圖片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3" t="64932" r="24814" b="2281"/>
          <a:stretch/>
        </p:blipFill>
        <p:spPr>
          <a:xfrm>
            <a:off x="1037885" y="4548631"/>
            <a:ext cx="1914798" cy="1849728"/>
          </a:xfrm>
          <a:prstGeom prst="rect">
            <a:avLst/>
          </a:prstGeom>
          <a:ln>
            <a:noFill/>
          </a:ln>
        </p:spPr>
      </p:pic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6" t="64760" r="-439" b="2453"/>
          <a:stretch/>
        </p:blipFill>
        <p:spPr>
          <a:xfrm>
            <a:off x="3375877" y="4601093"/>
            <a:ext cx="1914798" cy="1849728"/>
          </a:xfrm>
          <a:prstGeom prst="rect">
            <a:avLst/>
          </a:prstGeom>
          <a:ln>
            <a:noFill/>
          </a:ln>
        </p:spPr>
      </p:pic>
      <p:sp>
        <p:nvSpPr>
          <p:cNvPr id="20" name="文字方塊 19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8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24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8" name="文字方塊 27"/>
          <p:cNvSpPr txBox="1"/>
          <p:nvPr/>
        </p:nvSpPr>
        <p:spPr>
          <a:xfrm>
            <a:off x="948428" y="343873"/>
            <a:ext cx="861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>
                <a:solidFill>
                  <a:srgbClr val="00B0F0"/>
                </a:solidFill>
                <a:latin typeface="Century Gothic" panose="020B0502020202020204" pitchFamily="34" charset="0"/>
              </a:rPr>
              <a:t>Months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等腰三角形 3"/>
          <p:cNvSpPr/>
          <p:nvPr/>
        </p:nvSpPr>
        <p:spPr>
          <a:xfrm flipH="1">
            <a:off x="-2" y="5229200"/>
            <a:ext cx="1548758" cy="1628800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直角三角形 12"/>
          <p:cNvSpPr/>
          <p:nvPr/>
        </p:nvSpPr>
        <p:spPr>
          <a:xfrm flipH="1" flipV="1">
            <a:off x="8857058" y="-2"/>
            <a:ext cx="1944291" cy="1988841"/>
          </a:xfrm>
          <a:prstGeom prst="rt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657051" y="3452259"/>
            <a:ext cx="576065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986417" y="3451416"/>
            <a:ext cx="57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327007" y="5342825"/>
            <a:ext cx="57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011151" y="1638973"/>
            <a:ext cx="57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4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61142" y="5267686"/>
            <a:ext cx="57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48234" y="1672639"/>
            <a:ext cx="57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6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569025" y="3493097"/>
            <a:ext cx="57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7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673507" y="1638170"/>
            <a:ext cx="57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300601" y="3440635"/>
            <a:ext cx="5760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9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118745" y="1699369"/>
            <a:ext cx="10927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430488" y="5240824"/>
            <a:ext cx="10927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11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3808372" y="5290363"/>
            <a:ext cx="10844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6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12</a:t>
            </a:r>
            <a:endParaRPr lang="zh-TW" altLang="en-US" sz="6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45" name="淚滴形 4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46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97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等腰三角形 3"/>
          <p:cNvSpPr/>
          <p:nvPr/>
        </p:nvSpPr>
        <p:spPr>
          <a:xfrm>
            <a:off x="5616699" y="3988925"/>
            <a:ext cx="5193494" cy="2869075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39" name="淚滴形 3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770543" y="3095161"/>
            <a:ext cx="4319096" cy="140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spcAft>
                <a:spcPts val="0"/>
              </a:spcAft>
            </a:pPr>
            <a:r>
              <a:rPr lang="en-US" sz="2300" kern="100" dirty="0">
                <a:ea typeface="新細明體"/>
                <a:cs typeface="Times New Roman"/>
              </a:rPr>
              <a:t>Practice saying the </a:t>
            </a:r>
            <a:r>
              <a:rPr lang="en-US" sz="2300" kern="100" dirty="0" smtClean="0">
                <a:ea typeface="新細明體"/>
                <a:cs typeface="Times New Roman"/>
              </a:rPr>
              <a:t>terms below and </a:t>
            </a:r>
            <a:r>
              <a:rPr lang="en-US" sz="2300" kern="100" dirty="0">
                <a:ea typeface="新細明體"/>
                <a:cs typeface="Times New Roman"/>
              </a:rPr>
              <a:t>arrange them in order.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55730" y="2268692"/>
            <a:ext cx="4078655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b="1" kern="100" dirty="0">
                <a:ea typeface="新細明體"/>
                <a:cs typeface="Times New Roman"/>
              </a:rPr>
              <a:t>Practice</a:t>
            </a:r>
            <a:endParaRPr lang="en-US" sz="2300" kern="100" dirty="0">
              <a:ea typeface="新細明體"/>
              <a:cs typeface="Times New Roman"/>
            </a:endParaRPr>
          </a:p>
        </p:txBody>
      </p:sp>
      <p:sp>
        <p:nvSpPr>
          <p:cNvPr id="20" name="等腰三角形 3"/>
          <p:cNvSpPr/>
          <p:nvPr/>
        </p:nvSpPr>
        <p:spPr>
          <a:xfrm flipH="1">
            <a:off x="-1" y="5157192"/>
            <a:ext cx="3096418" cy="1700808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52071" y="358610"/>
            <a:ext cx="861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>
                <a:solidFill>
                  <a:srgbClr val="00B0F0"/>
                </a:solidFill>
                <a:latin typeface="Century Gothic" panose="020B0502020202020204" pitchFamily="34" charset="0"/>
              </a:rPr>
              <a:t>Months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81" y="1643467"/>
            <a:ext cx="4368680" cy="4364129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96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方塊 19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8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24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51" name="文字方塊 50"/>
          <p:cNvSpPr txBox="1"/>
          <p:nvPr/>
        </p:nvSpPr>
        <p:spPr>
          <a:xfrm>
            <a:off x="894108" y="424511"/>
            <a:ext cx="861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Dates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直角三角形 20"/>
          <p:cNvSpPr/>
          <p:nvPr/>
        </p:nvSpPr>
        <p:spPr>
          <a:xfrm flipH="1" flipV="1">
            <a:off x="8857059" y="-1"/>
            <a:ext cx="1944290" cy="2852933"/>
          </a:xfrm>
          <a:prstGeom prst="rt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等腰三角形 3"/>
          <p:cNvSpPr/>
          <p:nvPr/>
        </p:nvSpPr>
        <p:spPr>
          <a:xfrm>
            <a:off x="9001075" y="3988925"/>
            <a:ext cx="1809118" cy="2869075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等腰三角形 3"/>
          <p:cNvSpPr/>
          <p:nvPr/>
        </p:nvSpPr>
        <p:spPr>
          <a:xfrm flipH="1">
            <a:off x="-2" y="5229200"/>
            <a:ext cx="3096419" cy="1628800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45146" y="2418683"/>
            <a:ext cx="1051316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1st first          2nd second      3rd third      4th fourth       5th fifth     6th sixth  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7th seventh       8th eighth      9th ninth      10th tenth       11th eleventh    12th twelfth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20th twentieth   21st twenty-first   </a:t>
            </a:r>
            <a:r>
              <a:rPr lang="en-US" altLang="zh-TW" sz="23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30th </a:t>
            </a:r>
            <a:r>
              <a:rPr lang="en-US" altLang="zh-TW" sz="23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thirtieth 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689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群組 4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43" name="淚滴形 4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5" name="TextBox 1"/>
          <p:cNvSpPr txBox="1"/>
          <p:nvPr/>
        </p:nvSpPr>
        <p:spPr>
          <a:xfrm>
            <a:off x="1023741" y="1916832"/>
            <a:ext cx="41044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b="1" kern="100" dirty="0">
                <a:ea typeface="新細明體"/>
                <a:cs typeface="Times New Roman"/>
              </a:rPr>
              <a:t>Practice</a:t>
            </a:r>
            <a:endParaRPr lang="en-US" sz="2300" kern="100" dirty="0">
              <a:ea typeface="新細明體"/>
              <a:cs typeface="Times New Roman"/>
            </a:endParaRP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kern="100" dirty="0">
                <a:ea typeface="新細明體"/>
                <a:cs typeface="Times New Roman"/>
              </a:rPr>
              <a:t>Read the dates listed above and say the following dates: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kern="100" dirty="0">
                <a:ea typeface="新細明體"/>
                <a:cs typeface="Times New Roman"/>
              </a:rPr>
              <a:t>1.	May 4th      </a:t>
            </a:r>
          </a:p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en-US" sz="2300" kern="100" dirty="0">
                <a:ea typeface="新細明體"/>
                <a:cs typeface="Times New Roman"/>
              </a:rPr>
              <a:t>2.	December 22nd </a:t>
            </a:r>
          </a:p>
        </p:txBody>
      </p:sp>
      <p:sp>
        <p:nvSpPr>
          <p:cNvPr id="10" name="直角三角形 9"/>
          <p:cNvSpPr/>
          <p:nvPr/>
        </p:nvSpPr>
        <p:spPr>
          <a:xfrm flipH="1" flipV="1">
            <a:off x="8857059" y="-1"/>
            <a:ext cx="1944290" cy="2852933"/>
          </a:xfrm>
          <a:prstGeom prst="rt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等腰三角形 3"/>
          <p:cNvSpPr/>
          <p:nvPr/>
        </p:nvSpPr>
        <p:spPr>
          <a:xfrm>
            <a:off x="9001075" y="3988925"/>
            <a:ext cx="1809118" cy="2869075"/>
          </a:xfrm>
          <a:custGeom>
            <a:avLst/>
            <a:gdLst>
              <a:gd name="connsiteX0" fmla="*/ 0 w 5076564"/>
              <a:gd name="connsiteY0" fmla="*/ 3414107 h 3414107"/>
              <a:gd name="connsiteX1" fmla="*/ 2551938 w 5076564"/>
              <a:gd name="connsiteY1" fmla="*/ 0 h 3414107"/>
              <a:gd name="connsiteX2" fmla="*/ 5076564 w 5076564"/>
              <a:gd name="connsiteY2" fmla="*/ 3414107 h 3414107"/>
              <a:gd name="connsiteX3" fmla="*/ 0 w 5076564"/>
              <a:gd name="connsiteY3" fmla="*/ 3414107 h 3414107"/>
              <a:gd name="connsiteX0" fmla="*/ 0 w 5076564"/>
              <a:gd name="connsiteY0" fmla="*/ 5201965 h 5201965"/>
              <a:gd name="connsiteX1" fmla="*/ 5049481 w 5076564"/>
              <a:gd name="connsiteY1" fmla="*/ 0 h 5201965"/>
              <a:gd name="connsiteX2" fmla="*/ 5076564 w 5076564"/>
              <a:gd name="connsiteY2" fmla="*/ 5201965 h 5201965"/>
              <a:gd name="connsiteX3" fmla="*/ 0 w 5076564"/>
              <a:gd name="connsiteY3" fmla="*/ 5201965 h 520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564" h="5201965">
                <a:moveTo>
                  <a:pt x="0" y="5201965"/>
                </a:moveTo>
                <a:lnTo>
                  <a:pt x="5049481" y="0"/>
                </a:lnTo>
                <a:lnTo>
                  <a:pt x="5076564" y="5201965"/>
                </a:lnTo>
                <a:lnTo>
                  <a:pt x="0" y="5201965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548756" y="280355"/>
            <a:ext cx="861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Time phrases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39" y="1892476"/>
            <a:ext cx="3697313" cy="397026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810168" y="3233008"/>
            <a:ext cx="988929" cy="1708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0500" dirty="0">
                <a:latin typeface="Arial Black" panose="020B0A04020102020204" pitchFamily="34" charset="0"/>
              </a:rPr>
              <a:t>2</a:t>
            </a:r>
            <a:endParaRPr lang="zh-TW" altLang="en-US" sz="10500" dirty="0">
              <a:latin typeface="Arial Black" panose="020B0A04020102020204" pitchFamily="34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-38702" y="1166"/>
            <a:ext cx="1836204" cy="1296219"/>
            <a:chOff x="-333" y="-3"/>
            <a:chExt cx="1836204" cy="1296219"/>
          </a:xfrm>
        </p:grpSpPr>
        <p:sp>
          <p:nvSpPr>
            <p:cNvPr id="13" name="淚滴形 1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4" name="文字方塊 12"/>
            <p:cNvSpPr txBox="1"/>
            <p:nvPr/>
          </p:nvSpPr>
          <p:spPr>
            <a:xfrm>
              <a:off x="-333" y="371107"/>
              <a:ext cx="18362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</a:t>
              </a:r>
              <a:r>
                <a:rPr lang="en-US" altLang="zh-TW" sz="12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YOU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21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5004</TotalTime>
  <Words>347</Words>
  <Application>Microsoft Office PowerPoint</Application>
  <PresentationFormat>自訂</PresentationFormat>
  <Paragraphs>122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Malgun Gothic Semilight</vt:lpstr>
      <vt:lpstr>新細明體</vt:lpstr>
      <vt:lpstr>Arial</vt:lpstr>
      <vt:lpstr>Arial Black</vt:lpstr>
      <vt:lpstr>Calibri</vt:lpstr>
      <vt:lpstr>Century Gothic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win7</dc:creator>
  <cp:lastModifiedBy>Etalking</cp:lastModifiedBy>
  <cp:revision>316</cp:revision>
  <dcterms:created xsi:type="dcterms:W3CDTF">2016-02-23T07:49:36Z</dcterms:created>
  <dcterms:modified xsi:type="dcterms:W3CDTF">2017-04-21T04:50:30Z</dcterms:modified>
</cp:coreProperties>
</file>